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445" r:id="rId2"/>
    <p:sldId id="440" r:id="rId3"/>
    <p:sldId id="330" r:id="rId4"/>
    <p:sldId id="263" r:id="rId5"/>
    <p:sldId id="264" r:id="rId6"/>
    <p:sldId id="442" r:id="rId7"/>
    <p:sldId id="265" r:id="rId8"/>
    <p:sldId id="311" r:id="rId9"/>
    <p:sldId id="312" r:id="rId10"/>
    <p:sldId id="313" r:id="rId11"/>
    <p:sldId id="432" r:id="rId12"/>
    <p:sldId id="433" r:id="rId13"/>
    <p:sldId id="431" r:id="rId14"/>
    <p:sldId id="444" r:id="rId15"/>
    <p:sldId id="314" r:id="rId16"/>
    <p:sldId id="44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8" autoAdjust="0"/>
    <p:restoredTop sz="94586" autoAdjust="0"/>
  </p:normalViewPr>
  <p:slideViewPr>
    <p:cSldViewPr>
      <p:cViewPr varScale="1">
        <p:scale>
          <a:sx n="70" d="100"/>
          <a:sy n="70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2AEB7C5-5249-4AB8-93FF-33A7308EE526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9BF69D7-9A06-4511-8FE9-D05C94E41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3210B-6FD4-4800-A2BE-0338C7D70094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36197-EA2A-4CB1-B439-4B3F51E8D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5DAE7-E36E-4C1B-BFC9-C7D81BEB88FC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C3D13-FDDD-4E12-BC2C-09E0174AB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E3179-8654-4E9D-82A2-BE5D8F6C50FA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F8591-3668-406B-ACCD-8594FC3F24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E43B3-00C3-4761-82FB-A91111A4ED92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B379F-2B8B-4D28-9C43-DDA0043C0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5A0F7-D0B6-4F16-B3EA-2E0FF1F678D3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7A82C-1D5B-443B-BC74-9C1B6B648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F0698-014D-4AEB-ACC7-D6E89344061B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205E0-DE40-4638-B34D-8D2A89A8C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EE233-B8B8-44DB-8165-254F3E190AEE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54E9C-F924-45C3-ADA5-459030A43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3B73E-19C3-48A3-B2C1-55F5062AD10E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322FE-C670-433D-86C6-7BBB9589D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A751A-4416-4656-9CD1-6CA22AF77C88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A1AA-811E-4783-B887-95EF9B205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F628E-03A9-4CE6-A13B-5F5AC6BDBEC3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637D4-0997-4110-B2FE-264A8EA0B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86E82-5A6C-45EE-A74F-3B1E15182597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08FD9-9E51-42D6-8DEA-1395B46A95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7011CA-6D8D-4FFC-818D-4F5676644EC1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C5A074-539B-4846-BD33-4D83FC7E89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Типология текстов по эмоционально-смысловой доминанте</a:t>
            </a:r>
            <a:b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(описание типов текстов)</a:t>
            </a:r>
            <a:endParaRPr lang="ru-RU" b="1" dirty="0">
              <a:ln>
                <a:solidFill>
                  <a:srgbClr val="FFFF00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86313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= </a:t>
            </a:r>
            <a:r>
              <a:rPr lang="ru-RU" b="1" dirty="0" smtClean="0"/>
              <a:t>продолжение =</a:t>
            </a:r>
            <a:endParaRPr lang="en-US" b="1" dirty="0" smtClean="0"/>
          </a:p>
        </p:txBody>
      </p:sp>
    </p:spTree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bg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/>
              <a:t>Тёмные </a:t>
            </a:r>
            <a:r>
              <a:rPr lang="ru-RU" sz="3600" b="1" dirty="0" smtClean="0"/>
              <a:t>тексты: твари</a:t>
            </a:r>
            <a:endParaRPr lang="ru-RU" sz="3600" b="1" dirty="0"/>
          </a:p>
        </p:txBody>
      </p:sp>
      <p:sp>
        <p:nvSpPr>
          <p:cNvPr id="22531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4000" dirty="0" smtClean="0"/>
              <a:t> "Гнусный затхлый запах зверей ударил в нос. Рвотная спазма подступила к горлу и он почти потерял сознание. Всё исчезло в черноте. &lt;...&gt; Чёрная паника &lt;...&gt; накатила на него. Он был слеп, беспомощен, ничего не соображал"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bg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/>
              <a:t>Тёмные </a:t>
            </a:r>
            <a:r>
              <a:rPr lang="ru-RU" sz="3600" b="1" dirty="0" smtClean="0"/>
              <a:t>тексты: падение</a:t>
            </a:r>
            <a:endParaRPr lang="ru-RU" sz="3600" b="1" dirty="0"/>
          </a:p>
        </p:txBody>
      </p:sp>
      <p:sp>
        <p:nvSpPr>
          <p:cNvPr id="23555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4000" i="1" dirty="0" smtClean="0"/>
              <a:t>   </a:t>
            </a:r>
            <a:r>
              <a:rPr lang="ru-RU" sz="4000" dirty="0" smtClean="0"/>
              <a:t>Алиса успела </a:t>
            </a:r>
            <a:r>
              <a:rPr lang="ru-RU" sz="4000" u="sng" dirty="0" smtClean="0"/>
              <a:t>заметить</a:t>
            </a:r>
            <a:r>
              <a:rPr lang="ru-RU" sz="4000" dirty="0" smtClean="0"/>
              <a:t>, что </a:t>
            </a:r>
            <a:r>
              <a:rPr lang="ru-RU" sz="4000" dirty="0" err="1" smtClean="0"/>
              <a:t>кро-лик</a:t>
            </a:r>
            <a:r>
              <a:rPr lang="ru-RU" sz="4000" dirty="0" smtClean="0"/>
              <a:t> юркнул в нору под изгородью. </a:t>
            </a:r>
            <a:r>
              <a:rPr lang="ru-RU" sz="4000" u="sng" dirty="0" smtClean="0"/>
              <a:t>В этот же миг </a:t>
            </a:r>
            <a:r>
              <a:rPr lang="ru-RU" sz="4000" dirty="0" smtClean="0"/>
              <a:t>Алиса юркнула за ним следом &lt;...&gt;. Нора сначала шла прямо, ровно, как туннель, а потом </a:t>
            </a:r>
            <a:r>
              <a:rPr lang="ru-RU" sz="4000" u="sng" dirty="0" smtClean="0"/>
              <a:t>вдруг</a:t>
            </a:r>
            <a:r>
              <a:rPr lang="ru-RU" sz="4000" dirty="0" smtClean="0"/>
              <a:t> круто обрывалась </a:t>
            </a:r>
            <a:r>
              <a:rPr lang="ru-RU" sz="4000" u="sng" dirty="0" smtClean="0"/>
              <a:t>вниз</a:t>
            </a:r>
            <a:r>
              <a:rPr lang="ru-RU" sz="4000" dirty="0" smtClean="0"/>
              <a:t>. Не успела Алиса и глазом моргнуть, как она начала </a:t>
            </a:r>
            <a:r>
              <a:rPr lang="ru-RU" sz="4000" u="sng" dirty="0" smtClean="0"/>
              <a:t>падать</a:t>
            </a:r>
            <a:r>
              <a:rPr lang="ru-RU" sz="4000" dirty="0" smtClean="0"/>
              <a:t>, словно в глубокий колодец.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bg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/>
              <a:t>Тёмные </a:t>
            </a:r>
            <a:r>
              <a:rPr lang="ru-RU" sz="3600" b="1" dirty="0" smtClean="0"/>
              <a:t>тексты: рваный синтаксис</a:t>
            </a:r>
            <a:endParaRPr lang="ru-RU" sz="3600" b="1" dirty="0"/>
          </a:p>
        </p:txBody>
      </p:sp>
      <p:sp>
        <p:nvSpPr>
          <p:cNvPr id="24579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dirty="0" smtClean="0"/>
              <a:t>    Выжженная солнцем трава</a:t>
            </a:r>
            <a:r>
              <a:rPr lang="ru-RU" b="1" dirty="0" smtClean="0"/>
              <a:t>...</a:t>
            </a:r>
            <a:r>
              <a:rPr lang="ru-RU" dirty="0" smtClean="0"/>
              <a:t> Зной</a:t>
            </a:r>
            <a:r>
              <a:rPr lang="ru-RU" b="1" dirty="0" smtClean="0"/>
              <a:t>...</a:t>
            </a:r>
            <a:r>
              <a:rPr lang="ru-RU" dirty="0" smtClean="0"/>
              <a:t> Пыль... Духота... Чтобы заставить его отойти и захватить колодец, немцы подожгли степь</a:t>
            </a:r>
            <a:r>
              <a:rPr lang="ru-RU" b="1" dirty="0" smtClean="0"/>
              <a:t>... </a:t>
            </a:r>
            <a:r>
              <a:rPr lang="ru-RU" dirty="0" smtClean="0"/>
              <a:t>огонь, клубы густо-едкого </a:t>
            </a:r>
            <a:r>
              <a:rPr lang="ru-RU" u="sng" dirty="0" smtClean="0"/>
              <a:t>дыма</a:t>
            </a:r>
            <a:r>
              <a:rPr lang="ru-RU" dirty="0" smtClean="0"/>
              <a:t> надвигались на боевые позиции роты с трёх сторон. И за этой завесой наступали немцы: пехотный батальон – полного состава! А в роте было девятнадцать человек, два </a:t>
            </a:r>
            <a:r>
              <a:rPr lang="ru-RU" dirty="0" err="1" smtClean="0"/>
              <a:t>станкача</a:t>
            </a:r>
            <a:r>
              <a:rPr lang="ru-RU" dirty="0" smtClean="0"/>
              <a:t> и </a:t>
            </a:r>
            <a:r>
              <a:rPr lang="ru-RU" dirty="0" err="1" smtClean="0"/>
              <a:t>пэтээр</a:t>
            </a:r>
            <a:r>
              <a:rPr lang="ru-RU" b="1" dirty="0" smtClean="0"/>
              <a:t>....</a:t>
            </a:r>
            <a:r>
              <a:rPr lang="ru-RU" dirty="0" smtClean="0"/>
              <a:t> </a:t>
            </a:r>
          </a:p>
          <a:p>
            <a:pPr eaLnBrk="1" hangingPunct="1">
              <a:buFont typeface="Arial" pitchFamily="34" charset="0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bg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/>
              <a:t>Ходасевич «Сумерки»</a:t>
            </a:r>
            <a:endParaRPr lang="ru-RU" sz="3600" b="1" dirty="0"/>
          </a:p>
        </p:txBody>
      </p:sp>
      <p:sp>
        <p:nvSpPr>
          <p:cNvPr id="25603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643584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Снег навалил. Всё затихает, глохнет.</a:t>
            </a:r>
          </a:p>
          <a:p>
            <a:pPr>
              <a:buNone/>
            </a:pPr>
            <a:r>
              <a:rPr lang="ru-RU" sz="2400" dirty="0" smtClean="0"/>
              <a:t>Пустынный тянется вдоль переулка дом. </a:t>
            </a:r>
          </a:p>
          <a:p>
            <a:pPr>
              <a:buNone/>
            </a:pPr>
            <a:r>
              <a:rPr lang="ru-RU" sz="2400" dirty="0" smtClean="0"/>
              <a:t>Вот человек идёт. </a:t>
            </a:r>
            <a:r>
              <a:rPr lang="ru-RU" sz="2400" b="1" dirty="0" smtClean="0"/>
              <a:t>Пырнуть его ножом </a:t>
            </a:r>
            <a:r>
              <a:rPr lang="ru-RU" sz="2400" dirty="0" smtClean="0"/>
              <a:t>– </a:t>
            </a:r>
          </a:p>
          <a:p>
            <a:pPr>
              <a:buNone/>
            </a:pPr>
            <a:r>
              <a:rPr lang="ru-RU" sz="2400" dirty="0" smtClean="0"/>
              <a:t>К забору прислонится и не охнет.</a:t>
            </a:r>
          </a:p>
          <a:p>
            <a:pPr>
              <a:buNone/>
            </a:pPr>
            <a:r>
              <a:rPr lang="ru-RU" sz="2400" dirty="0" smtClean="0"/>
              <a:t>Потом опустится и ляжет </a:t>
            </a:r>
            <a:r>
              <a:rPr lang="ru-RU" sz="2400" u="sng" dirty="0" smtClean="0"/>
              <a:t>вниз</a:t>
            </a:r>
            <a:r>
              <a:rPr lang="ru-RU" sz="2400" dirty="0" smtClean="0"/>
              <a:t> лицом.</a:t>
            </a:r>
          </a:p>
          <a:p>
            <a:pPr>
              <a:buNone/>
            </a:pPr>
            <a:r>
              <a:rPr lang="ru-RU" sz="2400" dirty="0" smtClean="0"/>
              <a:t>И </a:t>
            </a:r>
            <a:r>
              <a:rPr lang="ru-RU" sz="2400" u="sng" dirty="0" smtClean="0"/>
              <a:t>ветерка</a:t>
            </a:r>
            <a:r>
              <a:rPr lang="ru-RU" sz="2400" dirty="0" smtClean="0"/>
              <a:t> дыханье снеговое,</a:t>
            </a:r>
          </a:p>
          <a:p>
            <a:pPr>
              <a:buNone/>
            </a:pPr>
            <a:r>
              <a:rPr lang="ru-RU" sz="2400" dirty="0" smtClean="0"/>
              <a:t>И вечера чуть уловимый </a:t>
            </a:r>
            <a:r>
              <a:rPr lang="ru-RU" sz="2400" u="sng" dirty="0" smtClean="0"/>
              <a:t>дым</a:t>
            </a:r>
            <a:r>
              <a:rPr lang="ru-RU" sz="2400" dirty="0" smtClean="0"/>
              <a:t> – </a:t>
            </a:r>
          </a:p>
          <a:p>
            <a:pPr>
              <a:buNone/>
            </a:pPr>
            <a:r>
              <a:rPr lang="ru-RU" sz="2400" u="sng" dirty="0" smtClean="0"/>
              <a:t>Предвестники</a:t>
            </a:r>
            <a:r>
              <a:rPr lang="ru-RU" sz="2400" dirty="0" smtClean="0"/>
              <a:t> прекрасного покоя – </a:t>
            </a:r>
          </a:p>
          <a:p>
            <a:pPr>
              <a:buNone/>
            </a:pPr>
            <a:r>
              <a:rPr lang="ru-RU" sz="2400" dirty="0" smtClean="0"/>
              <a:t>Свободно так закружатся над ним. </a:t>
            </a:r>
          </a:p>
          <a:p>
            <a:pPr>
              <a:buNone/>
            </a:pPr>
            <a:r>
              <a:rPr lang="ru-RU" sz="2400" dirty="0" smtClean="0"/>
              <a:t>А люди чёрными сбегутся </a:t>
            </a:r>
            <a:r>
              <a:rPr lang="ru-RU" sz="2400" u="sng" dirty="0" smtClean="0"/>
              <a:t>муравьями</a:t>
            </a: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 smtClean="0"/>
              <a:t>Из улиц, со дворов и станут между нами. </a:t>
            </a:r>
          </a:p>
          <a:p>
            <a:pPr>
              <a:buNone/>
            </a:pPr>
            <a:r>
              <a:rPr lang="ru-RU" sz="2400" dirty="0" smtClean="0"/>
              <a:t>И будут спрашивать, за что и как убил, -</a:t>
            </a:r>
          </a:p>
          <a:p>
            <a:pPr>
              <a:buNone/>
            </a:pPr>
            <a:r>
              <a:rPr lang="ru-RU" sz="2400" dirty="0" smtClean="0"/>
              <a:t>И не поймёт никто, </a:t>
            </a:r>
            <a:r>
              <a:rPr lang="ru-RU" sz="2400" b="1" dirty="0" smtClean="0"/>
              <a:t>как я его любил</a:t>
            </a:r>
            <a:r>
              <a:rPr lang="ru-RU" sz="2400" dirty="0" smtClean="0"/>
              <a:t>. </a:t>
            </a:r>
          </a:p>
          <a:p>
            <a:pPr algn="r" eaLnBrk="1" hangingPunct="1">
              <a:buFont typeface="Arial" pitchFamily="34" charset="0"/>
              <a:buNone/>
            </a:pPr>
            <a:r>
              <a:rPr lang="ru-RU" sz="2400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bg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/>
              <a:t>Тёмные </a:t>
            </a:r>
            <a:r>
              <a:rPr lang="ru-RU" sz="3600" b="1" dirty="0" smtClean="0"/>
              <a:t>тексты: большой - маленький</a:t>
            </a:r>
            <a:endParaRPr lang="ru-RU" sz="3600" b="1" dirty="0"/>
          </a:p>
        </p:txBody>
      </p:sp>
      <p:sp>
        <p:nvSpPr>
          <p:cNvPr id="25603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4000" i="1" u="sng" dirty="0" smtClean="0"/>
              <a:t>Малые</a:t>
            </a:r>
            <a:r>
              <a:rPr lang="ru-RU" sz="4000" i="1" dirty="0" smtClean="0"/>
              <a:t> дети в песочке играли,</a:t>
            </a:r>
            <a:endParaRPr lang="ru-RU" sz="4000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4000" i="1" u="sng" dirty="0" smtClean="0"/>
              <a:t>Умному</a:t>
            </a:r>
            <a:r>
              <a:rPr lang="ru-RU" sz="4000" i="1" dirty="0" smtClean="0"/>
              <a:t> дяде думать мешали.</a:t>
            </a:r>
            <a:endParaRPr lang="ru-RU" sz="4000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4000" i="1" dirty="0" smtClean="0"/>
              <a:t>Жалобно пули в воздухе выли.</a:t>
            </a:r>
            <a:endParaRPr lang="ru-RU" sz="4000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4000" i="1" dirty="0" smtClean="0"/>
              <a:t>Гро</a:t>
            </a:r>
            <a:r>
              <a:rPr lang="ru-RU" sz="4000" i="1" u="sng" dirty="0" smtClean="0"/>
              <a:t>бики</a:t>
            </a:r>
            <a:r>
              <a:rPr lang="ru-RU" sz="4000" i="1" dirty="0" smtClean="0"/>
              <a:t> только по метру и были.</a:t>
            </a:r>
            <a:r>
              <a:rPr lang="ru-RU" sz="4000" dirty="0" smtClean="0"/>
              <a:t> </a:t>
            </a:r>
          </a:p>
          <a:p>
            <a:pPr eaLnBrk="1" hangingPunct="1"/>
            <a:endParaRPr lang="ru-RU" sz="4000" dirty="0" smtClean="0"/>
          </a:p>
          <a:p>
            <a:pPr eaLnBrk="1" hangingPunct="1">
              <a:buFont typeface="Arial" pitchFamily="34" charset="0"/>
              <a:buNone/>
            </a:pPr>
            <a:endParaRPr lang="ru-RU" sz="4000" dirty="0" smtClean="0"/>
          </a:p>
          <a:p>
            <a:pPr algn="r" eaLnBrk="1" hangingPunct="1">
              <a:buFont typeface="Arial" pitchFamily="34" charset="0"/>
              <a:buNone/>
            </a:pPr>
            <a:r>
              <a:rPr lang="ru-RU" sz="1800" dirty="0" smtClean="0"/>
              <a:t>	 (Белянин, Бутенко 1996, с.64)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bg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/>
              <a:t>Один сюжет – разные доминанты</a:t>
            </a:r>
            <a:r>
              <a:rPr lang="ru-RU" sz="3600" b="1" smtClean="0"/>
              <a:t>: рецепция</a:t>
            </a:r>
            <a:endParaRPr lang="ru-RU" sz="3600" b="1" dirty="0"/>
          </a:p>
        </p:txBody>
      </p:sp>
      <p:sp>
        <p:nvSpPr>
          <p:cNvPr id="26627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/>
          <a:lstStyle/>
          <a:p>
            <a:pPr eaLnBrk="1" hangingPunct="1"/>
            <a:r>
              <a:rPr lang="ru-RU" sz="2800" dirty="0" smtClean="0"/>
              <a:t>«Ты всё пела, так пойди же попляши»</a:t>
            </a:r>
          </a:p>
          <a:p>
            <a:r>
              <a:rPr lang="ru-RU" sz="2400" dirty="0" smtClean="0"/>
              <a:t>"Мои пятилетний сын преподнес мне урок нового, то есть нормального человеческого мышления. Когда мы с ним прочитали басню "Стрекоза и муравей", он не принял ее мораль, объяснив, что Муравей — плохой: Стрекозу надо впустить в дом, иначе она на улице умрет от холода«</a:t>
            </a:r>
            <a:r>
              <a:rPr lang="ru-RU" sz="2800" dirty="0" smtClean="0"/>
              <a:t>.  </a:t>
            </a:r>
            <a:r>
              <a:rPr lang="ru-RU" sz="2000" dirty="0" smtClean="0"/>
              <a:t>(Литературная газета 15.02.1989).</a:t>
            </a:r>
          </a:p>
          <a:p>
            <a:pPr eaLnBrk="1" hangingPunct="1"/>
            <a:r>
              <a:rPr lang="ru-RU" sz="2400" dirty="0" smtClean="0"/>
              <a:t>"Но это только в поученье ей муравей сказал,</a:t>
            </a:r>
          </a:p>
          <a:p>
            <a:pPr eaLnBrk="1" hangingPunct="1">
              <a:buNone/>
            </a:pPr>
            <a:r>
              <a:rPr lang="ru-RU" sz="2400" dirty="0" smtClean="0"/>
              <a:t>   А сам на прокормление из жалости ей хлеба дал».</a:t>
            </a:r>
          </a:p>
          <a:p>
            <a:pPr algn="r" eaLnBrk="1" hangingPunct="1">
              <a:buFont typeface="Arial" pitchFamily="34" charset="0"/>
              <a:buNone/>
            </a:pPr>
            <a:r>
              <a:rPr lang="ru-RU" sz="2800" dirty="0" smtClean="0"/>
              <a:t>(Измайлов)</a:t>
            </a:r>
          </a:p>
          <a:p>
            <a:pPr eaLnBrk="1" hangingPunct="1">
              <a:buNone/>
            </a:pPr>
            <a:r>
              <a:rPr lang="ru-RU" sz="2800" dirty="0" smtClean="0"/>
              <a:t>* "Измайлов был, видимо, человек добрый, который дал стрекозе хлеба и заставил муравья поступить согласно правил и морали"  </a:t>
            </a:r>
            <a:r>
              <a:rPr lang="ru-RU" sz="1000" dirty="0" smtClean="0"/>
              <a:t>(кто?)</a:t>
            </a:r>
            <a:endParaRPr lang="ru-RU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b="1" dirty="0" smtClean="0">
                <a:ln>
                  <a:solidFill>
                    <a:srgbClr val="FFFF00"/>
                  </a:solidFill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Тёмные тексты</a:t>
            </a:r>
            <a:endParaRPr lang="ru-RU" sz="8000" b="1" dirty="0">
              <a:ln>
                <a:solidFill>
                  <a:srgbClr val="FFFF00"/>
                </a:solidFill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86313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/>
              <a:t>завершение</a:t>
            </a:r>
            <a:endParaRPr lang="ru-RU" b="1" dirty="0"/>
          </a:p>
        </p:txBody>
      </p:sp>
    </p:spTree>
  </p:cSld>
  <p:clrMapOvr>
    <a:masterClrMapping/>
  </p:clrMapOvr>
  <p:transition spd="slow">
    <p:checker dir="vert"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00461"/>
          </a:xfr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b="1" dirty="0" smtClean="0">
                <a:ln>
                  <a:solidFill>
                    <a:srgbClr val="FFFF00"/>
                  </a:solidFill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Тёмные тексты</a:t>
            </a:r>
            <a:endParaRPr lang="ru-RU" sz="8000" b="1" dirty="0">
              <a:ln>
                <a:solidFill>
                  <a:srgbClr val="FFFF00"/>
                </a:solidFill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86313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начало</a:t>
            </a:r>
            <a:endParaRPr lang="ru-RU" b="1" dirty="0"/>
          </a:p>
        </p:txBody>
      </p:sp>
    </p:spTree>
  </p:cSld>
  <p:clrMapOvr>
    <a:masterClrMapping/>
  </p:clrMapOvr>
  <p:transition spd="slow">
    <p:checker dir="vert"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bg2">
              <a:lumMod val="9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Тёмные тексты</a:t>
            </a:r>
            <a:endParaRPr lang="ru-RU" dirty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3600" b="1" dirty="0" smtClean="0">
                <a:cs typeface="Times New Roman" pitchFamily="18" charset="0"/>
              </a:rPr>
              <a:t>Действие происходит в суровых природных условиях, в замкнутом пространстве. </a:t>
            </a:r>
            <a:r>
              <a:rPr lang="ru-RU" sz="3600" b="1" dirty="0" smtClean="0"/>
              <a:t>Есть о</a:t>
            </a:r>
            <a:r>
              <a:rPr lang="ru-RU" sz="3600" b="1" dirty="0" smtClean="0">
                <a:cs typeface="Times New Roman" pitchFamily="18" charset="0"/>
              </a:rPr>
              <a:t>ппозици</a:t>
            </a:r>
            <a:r>
              <a:rPr lang="ru-RU" sz="3600" b="1" dirty="0" smtClean="0"/>
              <a:t>я</a:t>
            </a:r>
            <a:r>
              <a:rPr lang="ru-RU" sz="3600" b="1" dirty="0" smtClean="0">
                <a:cs typeface="Times New Roman" pitchFamily="18" charset="0"/>
              </a:rPr>
              <a:t> добра и зла. Враг – </a:t>
            </a:r>
            <a:r>
              <a:rPr lang="ru-RU" sz="3600" b="1" u="sng" dirty="0" smtClean="0">
                <a:cs typeface="Times New Roman" pitchFamily="18" charset="0"/>
              </a:rPr>
              <a:t>чужой</a:t>
            </a:r>
            <a:r>
              <a:rPr lang="ru-RU" sz="3600" b="1" dirty="0" smtClean="0">
                <a:cs typeface="Times New Roman" pitchFamily="18" charset="0"/>
              </a:rPr>
              <a:t> человек, умный и опасный. Сделать добро значит убить </a:t>
            </a:r>
            <a:r>
              <a:rPr lang="ru-RU" sz="3600" b="1" u="sng" dirty="0" smtClean="0">
                <a:cs typeface="Times New Roman" pitchFamily="18" charset="0"/>
              </a:rPr>
              <a:t>умного и опасного </a:t>
            </a:r>
            <a:r>
              <a:rPr lang="ru-RU" sz="3600" b="1" dirty="0" smtClean="0">
                <a:cs typeface="Times New Roman" pitchFamily="18" charset="0"/>
              </a:rPr>
              <a:t>врага. </a:t>
            </a:r>
            <a:endParaRPr lang="ru-RU" sz="3600" b="1" dirty="0" smtClean="0"/>
          </a:p>
          <a:p>
            <a:pPr eaLnBrk="1" hangingPunct="1">
              <a:buFont typeface="Arial" pitchFamily="34" charset="0"/>
              <a:buNone/>
            </a:pPr>
            <a:r>
              <a:rPr lang="ru-RU" sz="3600" b="1" dirty="0" smtClean="0"/>
              <a:t>Есть </a:t>
            </a:r>
            <a:r>
              <a:rPr lang="ru-RU" sz="3600" b="1" u="sng" dirty="0" smtClean="0">
                <a:cs typeface="Times New Roman" pitchFamily="18" charset="0"/>
              </a:rPr>
              <a:t>антигерои</a:t>
            </a:r>
            <a:r>
              <a:rPr lang="ru-RU" sz="3600" b="1" dirty="0" smtClean="0">
                <a:cs typeface="Times New Roman" pitchFamily="18" charset="0"/>
              </a:rPr>
              <a:t> – существа без памяти, марионетки, зомби, подвластные чужой воле.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14313"/>
            <a:ext cx="8229600" cy="642937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/>
              <a:t>Тёмные тексты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00125"/>
            <a:ext cx="8229600" cy="5126038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sz="3600" dirty="0" smtClean="0"/>
              <a:t>Психологический коррелят = </a:t>
            </a:r>
            <a:r>
              <a:rPr lang="ru-RU" sz="3600" dirty="0" smtClean="0">
                <a:cs typeface="Times New Roman" pitchFamily="18" charset="0"/>
              </a:rPr>
              <a:t>эпилептоидн</a:t>
            </a:r>
            <a:r>
              <a:rPr lang="ru-RU" sz="3600" dirty="0" smtClean="0"/>
              <a:t>ая акцентуация</a:t>
            </a:r>
          </a:p>
          <a:p>
            <a:pPr algn="just" eaLnBrk="1" hangingPunct="1">
              <a:buFontTx/>
              <a:buNone/>
            </a:pPr>
            <a:r>
              <a:rPr lang="ru-RU" sz="3600" dirty="0" smtClean="0"/>
              <a:t>Р</a:t>
            </a:r>
            <a:r>
              <a:rPr lang="ru-RU" sz="3600" dirty="0" smtClean="0">
                <a:cs typeface="Times New Roman" pitchFamily="18" charset="0"/>
              </a:rPr>
              <a:t>аздражительност</a:t>
            </a:r>
            <a:r>
              <a:rPr lang="ru-RU" sz="3600" dirty="0" smtClean="0"/>
              <a:t>ь</a:t>
            </a:r>
            <a:r>
              <a:rPr lang="ru-RU" sz="3600" dirty="0" smtClean="0">
                <a:cs typeface="Times New Roman" pitchFamily="18" charset="0"/>
              </a:rPr>
              <a:t>, вспышк</a:t>
            </a:r>
            <a:r>
              <a:rPr lang="ru-RU" sz="3600" dirty="0" smtClean="0"/>
              <a:t>и</a:t>
            </a:r>
            <a:r>
              <a:rPr lang="ru-RU" sz="3600" dirty="0" smtClean="0">
                <a:cs typeface="Times New Roman" pitchFamily="18" charset="0"/>
              </a:rPr>
              <a:t> гнева и ярости, приступ</a:t>
            </a:r>
            <a:r>
              <a:rPr lang="ru-RU" sz="3600" dirty="0" smtClean="0"/>
              <a:t>ы</a:t>
            </a:r>
            <a:r>
              <a:rPr lang="ru-RU" sz="3600" dirty="0" smtClean="0">
                <a:cs typeface="Times New Roman" pitchFamily="18" charset="0"/>
              </a:rPr>
              <a:t> злобного настроения. </a:t>
            </a:r>
            <a:endParaRPr lang="ru-RU" sz="3600" dirty="0" smtClean="0"/>
          </a:p>
          <a:p>
            <a:pPr algn="just" eaLnBrk="1" hangingPunct="1">
              <a:buFontTx/>
              <a:buNone/>
            </a:pPr>
            <a:r>
              <a:rPr lang="ru-RU" sz="3600" dirty="0" smtClean="0"/>
              <a:t>У</a:t>
            </a:r>
            <a:r>
              <a:rPr lang="ru-RU" sz="3600" dirty="0" smtClean="0">
                <a:cs typeface="Times New Roman" pitchFamily="18" charset="0"/>
              </a:rPr>
              <a:t>годливость, слащавость, льстивость.</a:t>
            </a:r>
            <a:endParaRPr lang="ru-RU" sz="3600" dirty="0" smtClean="0"/>
          </a:p>
          <a:p>
            <a:pPr algn="just" eaLnBrk="1" hangingPunct="1">
              <a:buFontTx/>
              <a:buNone/>
            </a:pPr>
            <a:r>
              <a:rPr lang="ru-RU" sz="3600" dirty="0" smtClean="0"/>
              <a:t>Это </a:t>
            </a:r>
            <a:r>
              <a:rPr lang="ru-RU" sz="3600" dirty="0" err="1" smtClean="0"/>
              <a:t>с</a:t>
            </a:r>
            <a:r>
              <a:rPr lang="ru-RU" sz="3600" dirty="0" err="1" smtClean="0">
                <a:cs typeface="Times New Roman" pitchFamily="18" charset="0"/>
              </a:rPr>
              <a:t>теничная</a:t>
            </a:r>
            <a:r>
              <a:rPr lang="ru-RU" sz="3600" dirty="0" smtClean="0">
                <a:cs typeface="Times New Roman" pitchFamily="18" charset="0"/>
              </a:rPr>
              <a:t> личность с</a:t>
            </a:r>
            <a:endParaRPr lang="ru-RU" sz="3600" dirty="0" smtClean="0"/>
          </a:p>
          <a:p>
            <a:pPr algn="just" eaLnBrk="1" hangingPunct="1">
              <a:buFontTx/>
              <a:buNone/>
            </a:pPr>
            <a:r>
              <a:rPr lang="ru-RU" sz="3600" dirty="0" smtClean="0">
                <a:cs typeface="Times New Roman" pitchFamily="18" charset="0"/>
              </a:rPr>
              <a:t>направленностью на </a:t>
            </a:r>
            <a:r>
              <a:rPr lang="ru-RU" sz="3600" u="sng" dirty="0" smtClean="0">
                <a:cs typeface="Times New Roman" pitchFamily="18" charset="0"/>
              </a:rPr>
              <a:t>конкретное</a:t>
            </a:r>
            <a:r>
              <a:rPr lang="ru-RU" sz="3600" dirty="0" smtClean="0">
                <a:cs typeface="Times New Roman" pitchFamily="18" charset="0"/>
              </a:rPr>
              <a:t> дело.</a:t>
            </a:r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357188"/>
            <a:ext cx="8229600" cy="571500"/>
          </a:xfrm>
          <a:solidFill>
            <a:schemeClr val="bg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/>
              <a:t>Тёмные тексты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71563"/>
            <a:ext cx="8229600" cy="50546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800" u="sng" dirty="0" smtClean="0"/>
              <a:t>Примеры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/>
              <a:t>Детективы (</a:t>
            </a:r>
            <a:r>
              <a:rPr lang="ru-RU" sz="3600" b="1" dirty="0" err="1" smtClean="0"/>
              <a:t>Конан</a:t>
            </a:r>
            <a:r>
              <a:rPr lang="ru-RU" sz="3600" b="1" dirty="0" smtClean="0"/>
              <a:t> Дойл, Дж. Чейз)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/>
              <a:t>Кен </a:t>
            </a:r>
            <a:r>
              <a:rPr lang="ru-RU" sz="3600" b="1" dirty="0" err="1" smtClean="0"/>
              <a:t>Кизи</a:t>
            </a:r>
            <a:r>
              <a:rPr lang="ru-RU" sz="3600" b="1" dirty="0" smtClean="0"/>
              <a:t> «Полёт над гнездом кукушки»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/>
              <a:t>А.Н.Толстой «Гиперболоид инженера Гарина», </a:t>
            </a:r>
            <a:endParaRPr lang="en-US" sz="3600" b="1" dirty="0" smtClean="0"/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/>
              <a:t>М.Шелли «Франкенштейн»,</a:t>
            </a:r>
            <a:endParaRPr lang="en-US" sz="3600" b="1" dirty="0" smtClean="0"/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err="1" smtClean="0"/>
              <a:t>Л.Кэррол</a:t>
            </a:r>
            <a:r>
              <a:rPr lang="ru-RU" sz="3600" b="1" dirty="0" smtClean="0"/>
              <a:t> «Алиса в стране чудес»,</a:t>
            </a:r>
            <a:endParaRPr lang="en-US" sz="3600" b="1" dirty="0" smtClean="0"/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/>
              <a:t>Р.Киплинг «</a:t>
            </a:r>
            <a:r>
              <a:rPr lang="ru-RU" sz="3600" b="1" dirty="0" err="1" smtClean="0"/>
              <a:t>Маугли</a:t>
            </a:r>
            <a:r>
              <a:rPr lang="ru-RU" sz="3600" b="1" dirty="0" smtClean="0"/>
              <a:t>», </a:t>
            </a:r>
            <a:endParaRPr lang="en-US" sz="3600" b="1" dirty="0" smtClean="0"/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/>
              <a:t>Вл. Высоцкий.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4857760"/>
            <a:ext cx="1852613" cy="1627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1500" y="357188"/>
            <a:ext cx="8229600" cy="571500"/>
          </a:xfrm>
          <a:solidFill>
            <a:schemeClr val="bg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/>
              <a:t>Тёмные тексты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57200" y="1071563"/>
            <a:ext cx="8229600" cy="50546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800" u="sng" dirty="0" smtClean="0"/>
              <a:t>Примеры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>
                <a:cs typeface="Times New Roman" pitchFamily="18" charset="0"/>
              </a:rPr>
              <a:t>Произведени</a:t>
            </a:r>
            <a:r>
              <a:rPr lang="ru-RU" sz="3600" b="1" dirty="0" smtClean="0"/>
              <a:t>я</a:t>
            </a:r>
            <a:r>
              <a:rPr lang="ru-RU" sz="3600" b="1" dirty="0" smtClean="0">
                <a:cs typeface="Times New Roman" pitchFamily="18" charset="0"/>
              </a:rPr>
              <a:t> о животных,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>
                <a:cs typeface="Times New Roman" pitchFamily="18" charset="0"/>
              </a:rPr>
              <a:t>сказк</a:t>
            </a:r>
            <a:r>
              <a:rPr lang="ru-RU" sz="3600" b="1" dirty="0" smtClean="0"/>
              <a:t>и</a:t>
            </a:r>
            <a:r>
              <a:rPr lang="ru-RU" sz="3600" b="1" dirty="0" smtClean="0">
                <a:cs typeface="Times New Roman" pitchFamily="18" charset="0"/>
              </a:rPr>
              <a:t> для детей </a:t>
            </a:r>
            <a:endParaRPr lang="en-US" sz="3600" b="1" dirty="0" smtClean="0"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>
                <a:cs typeface="Times New Roman" pitchFamily="18" charset="0"/>
              </a:rPr>
              <a:t>брать</a:t>
            </a:r>
            <a:r>
              <a:rPr lang="ru-RU" sz="3600" b="1" dirty="0" smtClean="0"/>
              <a:t>я</a:t>
            </a:r>
            <a:r>
              <a:rPr lang="ru-RU" sz="3600" b="1" dirty="0" smtClean="0">
                <a:cs typeface="Times New Roman" pitchFamily="18" charset="0"/>
              </a:rPr>
              <a:t> Гримм, </a:t>
            </a:r>
            <a:endParaRPr lang="en-US" sz="3600" b="1" dirty="0" smtClean="0"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>
                <a:cs typeface="Times New Roman" pitchFamily="18" charset="0"/>
              </a:rPr>
              <a:t>С.Лагерлёф</a:t>
            </a:r>
            <a:r>
              <a:rPr lang="en-US" sz="3600" b="1" dirty="0" smtClean="0">
                <a:cs typeface="Times New Roman" pitchFamily="18" charset="0"/>
              </a:rPr>
              <a:t> </a:t>
            </a:r>
            <a:r>
              <a:rPr lang="ru-RU" sz="3600" b="1" dirty="0" smtClean="0">
                <a:cs typeface="Times New Roman" pitchFamily="18" charset="0"/>
              </a:rPr>
              <a:t>«Нильс с дикими гусями», </a:t>
            </a:r>
            <a:endParaRPr lang="en-US" sz="3600" b="1" dirty="0" smtClean="0"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>
                <a:cs typeface="Times New Roman" pitchFamily="18" charset="0"/>
              </a:rPr>
              <a:t>Н.Носов «Незнайка…», </a:t>
            </a:r>
            <a:endParaRPr lang="en-US" sz="3600" b="1" dirty="0" smtClean="0"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>
                <a:cs typeface="Times New Roman" pitchFamily="18" charset="0"/>
              </a:rPr>
              <a:t>Д.Свифт «Гулливер», </a:t>
            </a:r>
            <a:endParaRPr lang="en-US" sz="3600" b="1" dirty="0" smtClean="0"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3600" b="1" dirty="0" smtClean="0">
                <a:cs typeface="Times New Roman" pitchFamily="18" charset="0"/>
              </a:rPr>
              <a:t>В. </a:t>
            </a:r>
            <a:r>
              <a:rPr lang="ru-RU" sz="3600" b="1" dirty="0" err="1" smtClean="0">
                <a:cs typeface="Times New Roman" pitchFamily="18" charset="0"/>
              </a:rPr>
              <a:t>Гауф</a:t>
            </a:r>
            <a:r>
              <a:rPr lang="ru-RU" sz="3600" b="1" dirty="0" smtClean="0">
                <a:cs typeface="Times New Roman" pitchFamily="18" charset="0"/>
              </a:rPr>
              <a:t> «Карлик нос»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500063"/>
          </a:xfrm>
          <a:solidFill>
            <a:schemeClr val="bg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/>
              <a:t>Тёмные тексты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u="sng" dirty="0" smtClean="0"/>
              <a:t>Семантические компоненты</a:t>
            </a:r>
          </a:p>
          <a:p>
            <a:pPr algn="just" eaLnBrk="1" hangingPunct="1">
              <a:buFontTx/>
              <a:buNone/>
            </a:pPr>
            <a:r>
              <a:rPr lang="ru-RU" dirty="0" smtClean="0">
                <a:cs typeface="Times New Roman" pitchFamily="18" charset="0"/>
              </a:rPr>
              <a:t>'простой', 'тоска', 'враг', 'дело‘</a:t>
            </a:r>
            <a:r>
              <a:rPr lang="ru-RU" dirty="0" smtClean="0"/>
              <a:t>, тьма, падение, ‘низ’, ‘вода’, ‘знание’ / ‘незнание’, ‘свой’ / ‘чужой’, ‘смех’, ‘хромота’, ‘двойник’</a:t>
            </a:r>
          </a:p>
          <a:p>
            <a:pPr eaLnBrk="1" hangingPunct="1">
              <a:buFontTx/>
              <a:buNone/>
            </a:pPr>
            <a:r>
              <a:rPr lang="ru-RU" dirty="0" smtClean="0">
                <a:cs typeface="Times New Roman" pitchFamily="18" charset="0"/>
              </a:rPr>
              <a:t>Лексика </a:t>
            </a:r>
            <a:r>
              <a:rPr lang="ru-RU" dirty="0" smtClean="0"/>
              <a:t>с</a:t>
            </a:r>
            <a:r>
              <a:rPr lang="ru-RU" dirty="0" smtClean="0">
                <a:cs typeface="Times New Roman" pitchFamily="18" charset="0"/>
              </a:rPr>
              <a:t>енсорны</a:t>
            </a:r>
            <a:r>
              <a:rPr lang="ru-RU" dirty="0" smtClean="0"/>
              <a:t>х</a:t>
            </a:r>
            <a:r>
              <a:rPr lang="ru-RU" dirty="0" smtClean="0">
                <a:cs typeface="Times New Roman" pitchFamily="18" charset="0"/>
              </a:rPr>
              <a:t> ощущени</a:t>
            </a:r>
            <a:r>
              <a:rPr lang="ru-RU" dirty="0" smtClean="0"/>
              <a:t>й</a:t>
            </a:r>
            <a:r>
              <a:rPr lang="ru-RU" dirty="0" smtClean="0">
                <a:cs typeface="Times New Roman" pitchFamily="18" charset="0"/>
              </a:rPr>
              <a:t> (слуховые, зрительные, обонятельные) и биологический уровнем человеческого существования (физиологические отправления, голод, боль, смех).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bg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/>
              <a:t>Тёмные тексты</a:t>
            </a:r>
          </a:p>
        </p:txBody>
      </p:sp>
      <p:sp>
        <p:nvSpPr>
          <p:cNvPr id="20483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dirty="0" smtClean="0"/>
              <a:t>   Поручик упал головой в воду. В </a:t>
            </a:r>
            <a:r>
              <a:rPr lang="ru-RU" dirty="0" err="1" smtClean="0"/>
              <a:t>масля-нистом</a:t>
            </a:r>
            <a:r>
              <a:rPr lang="ru-RU" dirty="0" smtClean="0"/>
              <a:t> стекле расходились красные струйки из раздробленного черепа. &lt;...&gt;. </a:t>
            </a:r>
            <a:r>
              <a:rPr lang="ru-RU" dirty="0" err="1" smtClean="0"/>
              <a:t>Марютка</a:t>
            </a:r>
            <a:r>
              <a:rPr lang="ru-RU" dirty="0" smtClean="0"/>
              <a:t> шагнула вперед, нагнулась. С воплем рванула гимнастерку на груди, выронив винтовку.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dirty="0" smtClean="0"/>
              <a:t>   В воде на розовой нити нерва колыхался выбитый из орбиты глаз. Синий, как море, шарик смотрел на неё недоумённо-жалостно.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11175"/>
          </a:xfrm>
          <a:solidFill>
            <a:schemeClr val="bg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/>
              <a:t>Тёмные тексты</a:t>
            </a:r>
          </a:p>
        </p:txBody>
      </p:sp>
      <p:sp>
        <p:nvSpPr>
          <p:cNvPr id="21507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mtClean="0"/>
              <a:t>- В мире подобного нет безобразия!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mtClean="0"/>
              <a:t>		- Темная масса!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mtClean="0"/>
              <a:t>			- Татарщина!..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mtClean="0"/>
              <a:t>				- Азия!..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mtClean="0"/>
              <a:t>	- Хамы!..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mtClean="0"/>
              <a:t>		- Мерзавцы!..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mtClean="0"/>
              <a:t>			- Скоты!..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mtClean="0"/>
              <a:t>				- Подлецы!.. </a:t>
            </a:r>
          </a:p>
          <a:p>
            <a:pPr algn="r" eaLnBrk="1" hangingPunct="1">
              <a:buFont typeface="Arial" pitchFamily="34" charset="0"/>
              <a:buNone/>
            </a:pPr>
            <a:r>
              <a:rPr lang="ru-RU" smtClean="0"/>
              <a:t>(Д.Бедный "Главная улица").</a:t>
            </a:r>
          </a:p>
          <a:p>
            <a:pPr eaLnBrk="1" hangingPunct="1">
              <a:buFont typeface="Arial" pitchFamily="34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328</TotalTime>
  <Words>747</Words>
  <Application>Microsoft Office PowerPoint</Application>
  <PresentationFormat>On-screen Show (4:3)</PresentationFormat>
  <Paragraphs>89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Тема Office</vt:lpstr>
      <vt:lpstr>Типология текстов по эмоционально-смысловой доминанте (описание типов текстов)</vt:lpstr>
      <vt:lpstr>Тёмные тексты</vt:lpstr>
      <vt:lpstr>Тёмные тексты</vt:lpstr>
      <vt:lpstr>Тёмные тексты</vt:lpstr>
      <vt:lpstr>Тёмные тексты</vt:lpstr>
      <vt:lpstr>Тёмные тексты</vt:lpstr>
      <vt:lpstr>Тёмные тексты</vt:lpstr>
      <vt:lpstr>Тёмные тексты</vt:lpstr>
      <vt:lpstr>Тёмные тексты</vt:lpstr>
      <vt:lpstr>Тёмные тексты: твари</vt:lpstr>
      <vt:lpstr>Тёмные тексты: падение</vt:lpstr>
      <vt:lpstr>Тёмные тексты: рваный синтаксис</vt:lpstr>
      <vt:lpstr>Ходасевич «Сумерки»</vt:lpstr>
      <vt:lpstr>Тёмные тексты: большой - маленький</vt:lpstr>
      <vt:lpstr>Один сюжет – разные доминанты: рецепция</vt:lpstr>
      <vt:lpstr>Тёмные тексты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</dc:creator>
  <cp:lastModifiedBy>Белянин</cp:lastModifiedBy>
  <cp:revision>104</cp:revision>
  <dcterms:created xsi:type="dcterms:W3CDTF">2007-10-03T07:34:24Z</dcterms:created>
  <dcterms:modified xsi:type="dcterms:W3CDTF">2014-03-15T09:09:49Z</dcterms:modified>
</cp:coreProperties>
</file>